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Oswald Medium"/>
      <p:regular r:id="rId21"/>
      <p:bold r:id="rId22"/>
    </p:embeddedFont>
    <p:embeddedFont>
      <p:font typeface="Oswald Light"/>
      <p:regular r:id="rId23"/>
      <p:bold r:id="rId24"/>
    </p:embeddedFont>
    <p:embeddedFont>
      <p:font typeface="Poppins Light"/>
      <p:regular r:id="rId25"/>
      <p:bold r:id="rId26"/>
      <p:italic r:id="rId27"/>
      <p:boldItalic r:id="rId28"/>
    </p:embeddedFont>
    <p:embeddedFont>
      <p:font typeface="Poppins Black"/>
      <p:bold r:id="rId29"/>
      <p:boldItalic r:id="rId30"/>
    </p:embeddedFont>
    <p:embeddedFont>
      <p:font typeface="Oswald"/>
      <p:regular r:id="rId31"/>
      <p:bold r:id="rId32"/>
    </p:embeddedFont>
    <p:embeddedFont>
      <p:font typeface="Helvetica Neue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swaldMedium-bold.fntdata"/><Relationship Id="rId21" Type="http://schemas.openxmlformats.org/officeDocument/2006/relationships/font" Target="fonts/OswaldMedium-regular.fntdata"/><Relationship Id="rId24" Type="http://schemas.openxmlformats.org/officeDocument/2006/relationships/font" Target="fonts/OswaldLight-bold.fntdata"/><Relationship Id="rId23" Type="http://schemas.openxmlformats.org/officeDocument/2006/relationships/font" Target="fonts/Oswald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oppinsLight-bold.fntdata"/><Relationship Id="rId25" Type="http://schemas.openxmlformats.org/officeDocument/2006/relationships/font" Target="fonts/PoppinsLight-regular.fntdata"/><Relationship Id="rId28" Type="http://schemas.openxmlformats.org/officeDocument/2006/relationships/font" Target="fonts/PoppinsLight-boldItalic.fntdata"/><Relationship Id="rId27" Type="http://schemas.openxmlformats.org/officeDocument/2006/relationships/font" Target="fonts/Poppins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Black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regular.fntdata"/><Relationship Id="rId30" Type="http://schemas.openxmlformats.org/officeDocument/2006/relationships/font" Target="fonts/PoppinsBlack-boldItalic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regular.fntdata"/><Relationship Id="rId10" Type="http://schemas.openxmlformats.org/officeDocument/2006/relationships/slide" Target="slides/slide4.xml"/><Relationship Id="rId32" Type="http://schemas.openxmlformats.org/officeDocument/2006/relationships/font" Target="fonts/Oswald-bold.fntdata"/><Relationship Id="rId13" Type="http://schemas.openxmlformats.org/officeDocument/2006/relationships/slide" Target="slides/slide7.xml"/><Relationship Id="rId35" Type="http://schemas.openxmlformats.org/officeDocument/2006/relationships/font" Target="fonts/HelveticaNeueLight-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Light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HelveticaNeueLigh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4303c331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b4303c331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6651f0e47a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6651f0e47a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6651f0e47a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6651f0e47a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651f0e47a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6651f0e47a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651f0e47a_0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6651f0e47a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b4303c3311_0_6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b4303c3311_0_6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294a95b6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8294a95b6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294a95b67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8294a95b67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294a95b67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8294a95b67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651f0e47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6651f0e47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294a95b6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8294a95b6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651f0e47a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6651f0e47a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4996605d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b4996605d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651f0e47a_0_2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6651f0e47a_0_2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pptmon.com/" TargetMode="External"/><Relationship Id="rId5" Type="http://schemas.openxmlformats.org/officeDocument/2006/relationships/hyperlink" Target="http://www.pptmon.com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gradFill>
          <a:gsLst>
            <a:gs pos="0">
              <a:srgbClr val="2A73FE"/>
            </a:gs>
            <a:gs pos="100000">
              <a:schemeClr val="accent3"/>
            </a:gs>
          </a:gsLst>
          <a:lin ang="27000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 rot="5400000">
            <a:off x="5853230" y="-71891"/>
            <a:ext cx="3217734" cy="3361517"/>
          </a:xfrm>
          <a:custGeom>
            <a:rect b="b" l="l" r="r" t="t"/>
            <a:pathLst>
              <a:path extrusionOk="0" h="4482022" w="429031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29803"/>
                </a:srgbClr>
              </a:gs>
              <a:gs pos="83000">
                <a:srgbClr val="00369B">
                  <a:alpha val="72941"/>
                </a:srgbClr>
              </a:gs>
              <a:gs pos="100000">
                <a:srgbClr val="00369B">
                  <a:alpha val="72941"/>
                </a:srgbClr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54" name="Google Shape;54;p14"/>
          <p:cNvSpPr/>
          <p:nvPr/>
        </p:nvSpPr>
        <p:spPr>
          <a:xfrm flipH="1">
            <a:off x="-1" y="1622204"/>
            <a:ext cx="3460915" cy="3523816"/>
          </a:xfrm>
          <a:custGeom>
            <a:rect b="b" l="l" r="r" t="t"/>
            <a:pathLst>
              <a:path extrusionOk="0" h="6362288" w="6248719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41960"/>
                </a:srgbClr>
              </a:gs>
              <a:gs pos="83000">
                <a:schemeClr val="accent3"/>
              </a:gs>
              <a:gs pos="100000">
                <a:schemeClr val="accent3"/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709" y="827629"/>
            <a:ext cx="5078792" cy="5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>
            <p:ph idx="2" type="pic"/>
          </p:nvPr>
        </p:nvSpPr>
        <p:spPr>
          <a:xfrm>
            <a:off x="223700" y="1350169"/>
            <a:ext cx="5048387" cy="2965703"/>
          </a:xfrm>
          <a:prstGeom prst="roundRect">
            <a:avLst>
              <a:gd fmla="val 287" name="adj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">
  <p:cSld name="3_Титульный слайд">
    <p:bg>
      <p:bgPr>
        <a:gradFill>
          <a:gsLst>
            <a:gs pos="0">
              <a:srgbClr val="2A73FE"/>
            </a:gs>
            <a:gs pos="100000">
              <a:schemeClr val="accent3"/>
            </a:gs>
          </a:gsLst>
          <a:lin ang="2700000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 rot="5400000">
            <a:off x="5853230" y="-71891"/>
            <a:ext cx="3217734" cy="3361517"/>
          </a:xfrm>
          <a:custGeom>
            <a:rect b="b" l="l" r="r" t="t"/>
            <a:pathLst>
              <a:path extrusionOk="0" h="4482022" w="429031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29803"/>
                </a:srgbClr>
              </a:gs>
              <a:gs pos="83000">
                <a:srgbClr val="00369B">
                  <a:alpha val="72941"/>
                </a:srgbClr>
              </a:gs>
              <a:gs pos="100000">
                <a:srgbClr val="00369B">
                  <a:alpha val="72941"/>
                </a:srgbClr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59" name="Google Shape;59;p15"/>
          <p:cNvSpPr/>
          <p:nvPr/>
        </p:nvSpPr>
        <p:spPr>
          <a:xfrm flipH="1">
            <a:off x="-1" y="1622204"/>
            <a:ext cx="3460915" cy="3523816"/>
          </a:xfrm>
          <a:custGeom>
            <a:rect b="b" l="l" r="r" t="t"/>
            <a:pathLst>
              <a:path extrusionOk="0" h="6362288" w="6248719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41960"/>
                </a:srgbClr>
              </a:gs>
              <a:gs pos="83000">
                <a:schemeClr val="accent3"/>
              </a:gs>
              <a:gs pos="100000">
                <a:schemeClr val="accent3"/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60" name="Google Shape;60;p15"/>
          <p:cNvSpPr/>
          <p:nvPr>
            <p:ph idx="2" type="pic"/>
          </p:nvPr>
        </p:nvSpPr>
        <p:spPr>
          <a:xfrm>
            <a:off x="-2526268" y="-1183124"/>
            <a:ext cx="7509749" cy="750974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238" y="59910"/>
            <a:ext cx="1374876" cy="7218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>
            <p:ph type="title"/>
          </p:nvPr>
        </p:nvSpPr>
        <p:spPr>
          <a:xfrm>
            <a:off x="254407" y="255422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991037" y="1293557"/>
            <a:ext cx="1790100" cy="1790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16"/>
          <p:cNvSpPr/>
          <p:nvPr>
            <p:ph idx="3" type="pic"/>
          </p:nvPr>
        </p:nvSpPr>
        <p:spPr>
          <a:xfrm>
            <a:off x="3650147" y="1293557"/>
            <a:ext cx="1790100" cy="1790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16"/>
          <p:cNvSpPr/>
          <p:nvPr>
            <p:ph idx="4" type="pic"/>
          </p:nvPr>
        </p:nvSpPr>
        <p:spPr>
          <a:xfrm>
            <a:off x="6309258" y="1293557"/>
            <a:ext cx="1790100" cy="1790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1" name="Google Shape;71;p17"/>
          <p:cNvSpPr txBox="1"/>
          <p:nvPr>
            <p:ph type="title"/>
          </p:nvPr>
        </p:nvSpPr>
        <p:spPr>
          <a:xfrm>
            <a:off x="254407" y="242002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и объект">
  <p:cSld name="3_Заголовок и объект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>
            <p:ph idx="2" type="pic"/>
          </p:nvPr>
        </p:nvSpPr>
        <p:spPr>
          <a:xfrm>
            <a:off x="-3913" y="-392"/>
            <a:ext cx="9144000" cy="270509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18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7" name="Google Shape;77;p18"/>
          <p:cNvSpPr txBox="1"/>
          <p:nvPr>
            <p:ph type="title"/>
          </p:nvPr>
        </p:nvSpPr>
        <p:spPr>
          <a:xfrm>
            <a:off x="628650" y="1016357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191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238" y="59910"/>
            <a:ext cx="1374876" cy="72181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>
            <p:ph type="title"/>
          </p:nvPr>
        </p:nvSpPr>
        <p:spPr>
          <a:xfrm>
            <a:off x="254407" y="240830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3" name="Google Shape;83;p19"/>
          <p:cNvSpPr/>
          <p:nvPr>
            <p:ph idx="2" type="pic"/>
          </p:nvPr>
        </p:nvSpPr>
        <p:spPr>
          <a:xfrm>
            <a:off x="332183" y="1791928"/>
            <a:ext cx="1438481" cy="184045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" name="Google Shape;84;p19"/>
          <p:cNvSpPr/>
          <p:nvPr>
            <p:ph idx="3" type="pic"/>
          </p:nvPr>
        </p:nvSpPr>
        <p:spPr>
          <a:xfrm>
            <a:off x="3843668" y="890340"/>
            <a:ext cx="1377002" cy="117647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5" name="Google Shape;85;p19"/>
          <p:cNvSpPr/>
          <p:nvPr>
            <p:ph idx="4" type="pic"/>
          </p:nvPr>
        </p:nvSpPr>
        <p:spPr>
          <a:xfrm>
            <a:off x="3843668" y="3115775"/>
            <a:ext cx="1377002" cy="12595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6" name="Google Shape;86;p19"/>
          <p:cNvSpPr/>
          <p:nvPr>
            <p:ph idx="5" type="pic"/>
          </p:nvPr>
        </p:nvSpPr>
        <p:spPr>
          <a:xfrm>
            <a:off x="7119341" y="1879165"/>
            <a:ext cx="1687773" cy="13851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Заголовок и объект">
  <p:cSld name="4_Заголовок и объект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-3468260" y="-990975"/>
            <a:ext cx="7655657" cy="765565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sx="1000" rotWithShape="0" algn="ctr" sy="1000">
              <a:srgbClr val="367CFF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0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90" name="Google Shape;90;p20"/>
          <p:cNvSpPr txBox="1"/>
          <p:nvPr>
            <p:ph type="title"/>
          </p:nvPr>
        </p:nvSpPr>
        <p:spPr>
          <a:xfrm>
            <a:off x="254407" y="252866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69601" y="715463"/>
            <a:ext cx="6861032" cy="455732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/>
          <p:nvPr>
            <p:ph idx="2" type="pic"/>
          </p:nvPr>
        </p:nvSpPr>
        <p:spPr>
          <a:xfrm>
            <a:off x="73223" y="1475185"/>
            <a:ext cx="4455914" cy="266283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Заголовок и объект">
  <p:cSld name="14_Заголовок и объект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>
            <p:ph idx="2" type="pic"/>
          </p:nvPr>
        </p:nvSpPr>
        <p:spPr>
          <a:xfrm>
            <a:off x="-2856146" y="-1183124"/>
            <a:ext cx="7509749" cy="750974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" name="Google Shape;96;p21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5113116" y="252866"/>
            <a:ext cx="3166887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Заголовок и объект">
  <p:cSld name="5_Заголовок и объект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4313279" y="-990975"/>
            <a:ext cx="7655657" cy="765565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sx="1000" rotWithShape="0" algn="ctr" sy="1000">
              <a:srgbClr val="367CFF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2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2" name="Google Shape;102;p22"/>
          <p:cNvSpPr txBox="1"/>
          <p:nvPr>
            <p:ph type="title"/>
          </p:nvPr>
        </p:nvSpPr>
        <p:spPr>
          <a:xfrm>
            <a:off x="254407" y="252866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04" name="Google Shape;10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0168" y="715463"/>
            <a:ext cx="6861032" cy="4557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/>
          <p:nvPr>
            <p:ph idx="2" type="pic"/>
          </p:nvPr>
        </p:nvSpPr>
        <p:spPr>
          <a:xfrm>
            <a:off x="3982992" y="1475185"/>
            <a:ext cx="4455913" cy="266283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Заголовок и объект">
  <p:cSld name="15_Заголовок и объект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>
            <p:ph idx="2" type="pic"/>
          </p:nvPr>
        </p:nvSpPr>
        <p:spPr>
          <a:xfrm>
            <a:off x="3912524" y="-1183124"/>
            <a:ext cx="7509749" cy="750974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" name="Google Shape;108;p23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9" name="Google Shape;109;p23"/>
          <p:cNvSpPr txBox="1"/>
          <p:nvPr>
            <p:ph type="title"/>
          </p:nvPr>
        </p:nvSpPr>
        <p:spPr>
          <a:xfrm>
            <a:off x="254408" y="252866"/>
            <a:ext cx="3056351" cy="9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и объект">
  <p:cSld name="6_Заголовок и объект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/>
          <p:nvPr>
            <p:ph idx="2" type="pic"/>
          </p:nvPr>
        </p:nvSpPr>
        <p:spPr>
          <a:xfrm>
            <a:off x="5990035" y="3432572"/>
            <a:ext cx="2332943" cy="1750219"/>
          </a:xfrm>
          <a:prstGeom prst="roundRect">
            <a:avLst>
              <a:gd fmla="val 15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113" name="Google Shape;113;p24"/>
          <p:cNvSpPr txBox="1"/>
          <p:nvPr>
            <p:ph type="title"/>
          </p:nvPr>
        </p:nvSpPr>
        <p:spPr>
          <a:xfrm>
            <a:off x="254407" y="255422"/>
            <a:ext cx="8557409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4" name="Google Shape;114;p24"/>
          <p:cNvSpPr/>
          <p:nvPr/>
        </p:nvSpPr>
        <p:spPr>
          <a:xfrm>
            <a:off x="4457700" y="2538515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5" name="Google Shape;115;p24"/>
          <p:cNvSpPr/>
          <p:nvPr>
            <p:ph idx="3" type="pic"/>
          </p:nvPr>
        </p:nvSpPr>
        <p:spPr>
          <a:xfrm>
            <a:off x="2896791" y="2705696"/>
            <a:ext cx="3418284" cy="21341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6" name="Google Shape;116;p24"/>
          <p:cNvSpPr/>
          <p:nvPr>
            <p:ph idx="4" type="pic"/>
          </p:nvPr>
        </p:nvSpPr>
        <p:spPr>
          <a:xfrm>
            <a:off x="884131" y="3255902"/>
            <a:ext cx="1741196" cy="2326939"/>
          </a:xfrm>
          <a:prstGeom prst="roundRect">
            <a:avLst>
              <a:gd fmla="val 1565" name="adj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Заголовок и объект">
  <p:cSld name="16_Заголовок и объект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00" scaled="0"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254407" y="255422"/>
            <a:ext cx="8557409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9" name="Google Shape;119;p25"/>
          <p:cNvSpPr/>
          <p:nvPr/>
        </p:nvSpPr>
        <p:spPr>
          <a:xfrm>
            <a:off x="4457700" y="2538515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20" name="Google Shape;120;p25"/>
          <p:cNvSpPr/>
          <p:nvPr>
            <p:ph idx="2" type="pic"/>
          </p:nvPr>
        </p:nvSpPr>
        <p:spPr>
          <a:xfrm>
            <a:off x="817126" y="2652815"/>
            <a:ext cx="7509748" cy="750974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Заголовок и объект">
  <p:cSld name="7_Заголовок и объект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00" scaled="0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254407" y="255422"/>
            <a:ext cx="8557409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3" name="Google Shape;123;p26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и объект">
  <p:cSld name="8_Заголовок и объект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00" scaled="0"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Заголовок и объект">
  <p:cSld name="9_Заголовок и объект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27" name="Google Shape;12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25598" y="59910"/>
            <a:ext cx="1374876" cy="72181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 txBox="1"/>
          <p:nvPr>
            <p:ph type="title"/>
          </p:nvPr>
        </p:nvSpPr>
        <p:spPr>
          <a:xfrm>
            <a:off x="254407" y="240830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9" name="Google Shape;129;p28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0" name="Google Shape;130;p28"/>
          <p:cNvSpPr/>
          <p:nvPr/>
        </p:nvSpPr>
        <p:spPr>
          <a:xfrm>
            <a:off x="4476750" y="-38100"/>
            <a:ext cx="4724400" cy="5214776"/>
          </a:xfrm>
          <a:custGeom>
            <a:rect b="b" l="l" r="r" t="t"/>
            <a:pathLst>
              <a:path extrusionOk="0" h="6953034" w="6299200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">
                <a:schemeClr val="accent2"/>
              </a:gs>
              <a:gs pos="100000">
                <a:srgbClr val="00359A"/>
              </a:gs>
            </a:gsLst>
            <a:lin ang="13200000" scaled="0"/>
          </a:gradFill>
          <a:ln>
            <a:noFill/>
          </a:ln>
          <a:effectLst>
            <a:outerShdw sx="1000" rotWithShape="0" algn="ctr" sy="1000">
              <a:srgbClr val="367CFF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6325410" y="2247090"/>
            <a:ext cx="569068" cy="423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1150741" y="937532"/>
            <a:ext cx="7213995" cy="4585481"/>
          </a:xfrm>
          <a:custGeom>
            <a:rect b="b" l="l" r="r" t="t"/>
            <a:pathLst>
              <a:path extrusionOk="0" h="5954094" w="9367131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sx="1000" rotWithShape="0" algn="ctr" sy="1000">
              <a:srgbClr val="367CFF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/>
          <p:nvPr/>
        </p:nvSpPr>
        <p:spPr>
          <a:xfrm>
            <a:off x="4486883" y="2991256"/>
            <a:ext cx="569068" cy="423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Заголовок и объект">
  <p:cSld name="10_Заголовок и объект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6" name="Google Shape;136;p29"/>
          <p:cNvSpPr txBox="1"/>
          <p:nvPr>
            <p:ph type="title"/>
          </p:nvPr>
        </p:nvSpPr>
        <p:spPr>
          <a:xfrm>
            <a:off x="254407" y="240830"/>
            <a:ext cx="8557409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8" name="Google Shape;138;p29"/>
          <p:cNvSpPr/>
          <p:nvPr>
            <p:ph idx="2" type="pic"/>
          </p:nvPr>
        </p:nvSpPr>
        <p:spPr>
          <a:xfrm>
            <a:off x="2410301" y="1464469"/>
            <a:ext cx="4394120" cy="27557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Заголовок и объект">
  <p:cSld name="11_Заголовок и объект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41" name="Google Shape;141;p30"/>
          <p:cNvSpPr txBox="1"/>
          <p:nvPr>
            <p:ph type="title"/>
          </p:nvPr>
        </p:nvSpPr>
        <p:spPr>
          <a:xfrm>
            <a:off x="254407" y="240830"/>
            <a:ext cx="8557409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2" name="Google Shape;142;p30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3" name="Google Shape;143;p30"/>
          <p:cNvSpPr/>
          <p:nvPr>
            <p:ph idx="2" type="pic"/>
          </p:nvPr>
        </p:nvSpPr>
        <p:spPr>
          <a:xfrm>
            <a:off x="474858" y="1250111"/>
            <a:ext cx="4400752" cy="27557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" name="Google Shape;144;p30"/>
          <p:cNvSpPr/>
          <p:nvPr>
            <p:ph idx="3" type="pic"/>
          </p:nvPr>
        </p:nvSpPr>
        <p:spPr>
          <a:xfrm>
            <a:off x="5798591" y="866433"/>
            <a:ext cx="2681040" cy="268104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AECAFF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359522" y="200027"/>
            <a:ext cx="8424956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Oswald Light"/>
              <a:buNone/>
              <a:defRPr b="1" i="0" sz="3000" u="none" cap="none" strike="noStrike">
                <a:solidFill>
                  <a:schemeClr val="accent2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7" name="Google Shape;147;p31"/>
          <p:cNvSpPr txBox="1"/>
          <p:nvPr/>
        </p:nvSpPr>
        <p:spPr>
          <a:xfrm>
            <a:off x="282397" y="4726025"/>
            <a:ext cx="293876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48" name="Google Shape;14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4128" y="109917"/>
            <a:ext cx="1374697" cy="72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Заголовок и объект">
  <p:cSld name="12_Заголовок и объект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1" name="Google Shape;151;p32"/>
          <p:cNvSpPr txBox="1"/>
          <p:nvPr>
            <p:ph type="title"/>
          </p:nvPr>
        </p:nvSpPr>
        <p:spPr>
          <a:xfrm>
            <a:off x="254407" y="242002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2" name="Google Shape;152;p32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53" name="Google Shape;15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238" y="59910"/>
            <a:ext cx="1374876" cy="72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Заголовок и объект">
  <p:cSld name="13_Заголовок и объект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/>
          <p:nvPr>
            <p:ph idx="2" type="pic"/>
          </p:nvPr>
        </p:nvSpPr>
        <p:spPr>
          <a:xfrm>
            <a:off x="4015175" y="294300"/>
            <a:ext cx="4554900" cy="4554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AECA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3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7" name="Google Shape;157;p33"/>
          <p:cNvSpPr txBox="1"/>
          <p:nvPr>
            <p:ph type="title"/>
          </p:nvPr>
        </p:nvSpPr>
        <p:spPr>
          <a:xfrm>
            <a:off x="254407" y="242002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8" name="Google Shape;158;p33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gradFill>
          <a:gsLst>
            <a:gs pos="0">
              <a:srgbClr val="2A73FE"/>
            </a:gs>
            <a:gs pos="100000">
              <a:schemeClr val="accent3"/>
            </a:gs>
          </a:gsLst>
          <a:lin ang="2700000" scaled="0"/>
        </a:gra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/>
          <p:nvPr/>
        </p:nvSpPr>
        <p:spPr>
          <a:xfrm rot="5400000">
            <a:off x="5853230" y="-71891"/>
            <a:ext cx="3217734" cy="3361517"/>
          </a:xfrm>
          <a:custGeom>
            <a:rect b="b" l="l" r="r" t="t"/>
            <a:pathLst>
              <a:path extrusionOk="0" h="4482022" w="429031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29803"/>
                </a:srgbClr>
              </a:gs>
              <a:gs pos="83000">
                <a:srgbClr val="00369B">
                  <a:alpha val="72941"/>
                </a:srgbClr>
              </a:gs>
              <a:gs pos="100000">
                <a:srgbClr val="00369B">
                  <a:alpha val="72941"/>
                </a:srgbClr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61" name="Google Shape;161;p34"/>
          <p:cNvSpPr/>
          <p:nvPr/>
        </p:nvSpPr>
        <p:spPr>
          <a:xfrm flipH="1">
            <a:off x="-1" y="1622204"/>
            <a:ext cx="3460915" cy="3523816"/>
          </a:xfrm>
          <a:custGeom>
            <a:rect b="b" l="l" r="r" t="t"/>
            <a:pathLst>
              <a:path extrusionOk="0" h="6362288" w="6248719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41960"/>
                </a:srgbClr>
              </a:gs>
              <a:gs pos="83000">
                <a:schemeClr val="accent3"/>
              </a:gs>
              <a:gs pos="100000">
                <a:schemeClr val="accent3"/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">
  <p:cSld name="2_Титульный слайд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00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/>
          <p:nvPr>
            <p:ph type="title"/>
          </p:nvPr>
        </p:nvSpPr>
        <p:spPr>
          <a:xfrm>
            <a:off x="254407" y="255422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4" name="Google Shape;164;p35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PPTMON slide">
  <p:cSld name="9_PPTMON slid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/>
          <p:nvPr>
            <p:ph idx="2" type="pic"/>
          </p:nvPr>
        </p:nvSpPr>
        <p:spPr>
          <a:xfrm>
            <a:off x="3749432" y="3059274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9" name="Google Shape;169;p37"/>
          <p:cNvSpPr/>
          <p:nvPr>
            <p:ph idx="3" type="pic"/>
          </p:nvPr>
        </p:nvSpPr>
        <p:spPr>
          <a:xfrm>
            <a:off x="906074" y="3059274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0" name="Google Shape;170;p37"/>
          <p:cNvSpPr/>
          <p:nvPr>
            <p:ph idx="4" type="pic"/>
          </p:nvPr>
        </p:nvSpPr>
        <p:spPr>
          <a:xfrm>
            <a:off x="6592790" y="3059274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71" name="Google Shape;171;p3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328394" y="5183961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7">
            <a:hlinkClick r:id="rId4"/>
          </p:cNvPr>
          <p:cNvSpPr txBox="1"/>
          <p:nvPr/>
        </p:nvSpPr>
        <p:spPr>
          <a:xfrm>
            <a:off x="3136204" y="5211314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7"/>
          <p:cNvSpPr/>
          <p:nvPr/>
        </p:nvSpPr>
        <p:spPr>
          <a:xfrm>
            <a:off x="0" y="0"/>
            <a:ext cx="9144000" cy="752400"/>
          </a:xfrm>
          <a:prstGeom prst="rect">
            <a:avLst/>
          </a:prstGeom>
          <a:solidFill>
            <a:srgbClr val="0058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224A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/>
          <p:nvPr/>
        </p:nvSpPr>
        <p:spPr>
          <a:xfrm>
            <a:off x="6106367" y="4268018"/>
            <a:ext cx="2380800" cy="382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79" name="Google Shape;179;p38"/>
          <p:cNvSpPr/>
          <p:nvPr/>
        </p:nvSpPr>
        <p:spPr>
          <a:xfrm>
            <a:off x="7416010" y="4268018"/>
            <a:ext cx="1071000" cy="382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0" name="Google Shape;180;p38"/>
          <p:cNvSpPr txBox="1"/>
          <p:nvPr/>
        </p:nvSpPr>
        <p:spPr>
          <a:xfrm>
            <a:off x="6435733" y="4313121"/>
            <a:ext cx="2339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месяц</a:t>
            </a:r>
            <a:r>
              <a:rPr b="0" i="0" lang="ru" sz="1900" u="none" cap="none" strike="noStrik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              </a:t>
            </a:r>
            <a:r>
              <a:rPr lang="ru"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год</a:t>
            </a:r>
            <a:endParaRPr b="0" i="0" sz="1900" u="none" cap="none" strike="noStrik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1" name="Google Shape;181;p38"/>
          <p:cNvSpPr txBox="1"/>
          <p:nvPr/>
        </p:nvSpPr>
        <p:spPr>
          <a:xfrm>
            <a:off x="1465050" y="1331425"/>
            <a:ext cx="6213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4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Шаблон презентации</a:t>
            </a:r>
            <a:endParaRPr sz="4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для инвесторов</a:t>
            </a:r>
            <a:endParaRPr sz="4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" name="Google Shape;182;p38"/>
          <p:cNvSpPr txBox="1"/>
          <p:nvPr/>
        </p:nvSpPr>
        <p:spPr>
          <a:xfrm>
            <a:off x="6708725" y="268050"/>
            <a:ext cx="20667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 txBox="1"/>
          <p:nvPr>
            <p:ph type="title"/>
          </p:nvPr>
        </p:nvSpPr>
        <p:spPr>
          <a:xfrm>
            <a:off x="343200" y="410100"/>
            <a:ext cx="82485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Команда с опытом в e-commerce, tech </a:t>
            </a:r>
            <a:endParaRPr b="1"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 мебельном производстве</a:t>
            </a:r>
            <a:endParaRPr b="1" sz="1000"/>
          </a:p>
        </p:txBody>
      </p:sp>
      <p:pic>
        <p:nvPicPr>
          <p:cNvPr id="280" name="Google Shape;280;p47" title="Screenshot at Sep 25 11-50-27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03" r="903" t="0"/>
          <a:stretch/>
        </p:blipFill>
        <p:spPr>
          <a:xfrm>
            <a:off x="3646869" y="1660449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81" name="Google Shape;281;p47" title="056f225b6df211eea10a2ab2a9c6ab46_upscaled.jpeg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9" r="19" t="0"/>
          <a:stretch/>
        </p:blipFill>
        <p:spPr>
          <a:xfrm>
            <a:off x="428686" y="1660449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82" name="Google Shape;282;p47" title="056f225b6df211eea10a2ab2a9c6ab46_upscaled.jpeg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29" r="19" t="0"/>
          <a:stretch/>
        </p:blipFill>
        <p:spPr>
          <a:xfrm>
            <a:off x="6572602" y="1660449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grpSp>
        <p:nvGrpSpPr>
          <p:cNvPr id="283" name="Google Shape;283;p47"/>
          <p:cNvGrpSpPr/>
          <p:nvPr/>
        </p:nvGrpSpPr>
        <p:grpSpPr>
          <a:xfrm>
            <a:off x="1886306" y="1643471"/>
            <a:ext cx="187559" cy="258112"/>
            <a:chOff x="3471472" y="902398"/>
            <a:chExt cx="295275" cy="393763"/>
          </a:xfrm>
        </p:grpSpPr>
        <p:sp>
          <p:nvSpPr>
            <p:cNvPr id="284" name="Google Shape;284;p47"/>
            <p:cNvSpPr/>
            <p:nvPr/>
          </p:nvSpPr>
          <p:spPr>
            <a:xfrm>
              <a:off x="3549482" y="902398"/>
              <a:ext cx="142875" cy="76200"/>
            </a:xfrm>
            <a:custGeom>
              <a:rect b="b" l="l" r="r" t="t"/>
              <a:pathLst>
                <a:path extrusionOk="0" h="76200" w="142875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5" name="Google Shape;285;p47"/>
            <p:cNvSpPr/>
            <p:nvPr/>
          </p:nvSpPr>
          <p:spPr>
            <a:xfrm>
              <a:off x="3471472" y="924686"/>
              <a:ext cx="295275" cy="371475"/>
            </a:xfrm>
            <a:custGeom>
              <a:rect b="b" l="l" r="r" t="t"/>
              <a:pathLst>
                <a:path extrusionOk="0" h="371475" w="2952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6" name="Google Shape;286;p47"/>
          <p:cNvGrpSpPr/>
          <p:nvPr/>
        </p:nvGrpSpPr>
        <p:grpSpPr>
          <a:xfrm>
            <a:off x="7999955" y="1591740"/>
            <a:ext cx="248061" cy="255989"/>
            <a:chOff x="752656" y="1562597"/>
            <a:chExt cx="390525" cy="390525"/>
          </a:xfrm>
        </p:grpSpPr>
        <p:sp>
          <p:nvSpPr>
            <p:cNvPr id="287" name="Google Shape;287;p47"/>
            <p:cNvSpPr/>
            <p:nvPr/>
          </p:nvSpPr>
          <p:spPr>
            <a:xfrm>
              <a:off x="797621" y="1607153"/>
              <a:ext cx="209550" cy="161925"/>
            </a:xfrm>
            <a:custGeom>
              <a:rect b="b" l="l" r="r" t="t"/>
              <a:pathLst>
                <a:path extrusionOk="0" h="161925" w="209550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8" name="Google Shape;288;p47"/>
            <p:cNvSpPr/>
            <p:nvPr/>
          </p:nvSpPr>
          <p:spPr>
            <a:xfrm>
              <a:off x="797995" y="1807749"/>
              <a:ext cx="95250" cy="104775"/>
            </a:xfrm>
            <a:custGeom>
              <a:rect b="b" l="l" r="r" t="t"/>
              <a:pathLst>
                <a:path extrusionOk="0" h="104775" w="95250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9" name="Google Shape;289;p47"/>
            <p:cNvSpPr/>
            <p:nvPr/>
          </p:nvSpPr>
          <p:spPr>
            <a:xfrm>
              <a:off x="909438" y="1740884"/>
              <a:ext cx="95250" cy="171450"/>
            </a:xfrm>
            <a:custGeom>
              <a:rect b="b" l="l" r="r" t="t"/>
              <a:pathLst>
                <a:path extrusionOk="0" h="171450" w="952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90" name="Google Shape;290;p47"/>
            <p:cNvSpPr/>
            <p:nvPr/>
          </p:nvSpPr>
          <p:spPr>
            <a:xfrm>
              <a:off x="998589" y="1607534"/>
              <a:ext cx="142875" cy="304800"/>
            </a:xfrm>
            <a:custGeom>
              <a:rect b="b" l="l" r="r" t="t"/>
              <a:pathLst>
                <a:path extrusionOk="0" h="304800" w="142875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91" name="Google Shape;291;p47"/>
            <p:cNvSpPr/>
            <p:nvPr/>
          </p:nvSpPr>
          <p:spPr>
            <a:xfrm>
              <a:off x="752656" y="1562597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92" name="Google Shape;292;p47"/>
          <p:cNvSpPr txBox="1"/>
          <p:nvPr/>
        </p:nvSpPr>
        <p:spPr>
          <a:xfrm>
            <a:off x="403175" y="3934800"/>
            <a:ext cx="25386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10 лет в управлении проектами в Lamoda. Основал и вывел на прибыльность стартап в сфере услуг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3" name="Google Shape;293;p47"/>
          <p:cNvSpPr/>
          <p:nvPr/>
        </p:nvSpPr>
        <p:spPr>
          <a:xfrm>
            <a:off x="403174" y="3366555"/>
            <a:ext cx="22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Иван Петров (CEO)</a:t>
            </a:r>
            <a:endParaRPr sz="18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94" name="Google Shape;294;p47"/>
          <p:cNvSpPr txBox="1"/>
          <p:nvPr/>
        </p:nvSpPr>
        <p:spPr>
          <a:xfrm>
            <a:off x="3087975" y="3934800"/>
            <a:ext cx="3002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Ex-тимлид в Яндекс.Маркете. Архитектор высоконагруженных систем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5" name="Google Shape;295;p47"/>
          <p:cNvSpPr/>
          <p:nvPr/>
        </p:nvSpPr>
        <p:spPr>
          <a:xfrm>
            <a:off x="3087975" y="3366550"/>
            <a:ext cx="3338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Анна Сидорова (CTO)</a:t>
            </a:r>
            <a:endParaRPr sz="18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96" name="Google Shape;296;p47"/>
          <p:cNvSpPr txBox="1"/>
          <p:nvPr/>
        </p:nvSpPr>
        <p:spPr>
          <a:xfrm>
            <a:off x="6242302" y="3934800"/>
            <a:ext cx="27261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Наследственный мебельщик. 15 лет управлял семейной фабрикой «Эталон»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7" name="Google Shape;297;p47"/>
          <p:cNvSpPr/>
          <p:nvPr/>
        </p:nvSpPr>
        <p:spPr>
          <a:xfrm>
            <a:off x="6242314" y="3366555"/>
            <a:ext cx="22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Петр Иванов (COO)</a:t>
            </a:r>
            <a:endParaRPr sz="18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/>
          <p:nvPr>
            <p:ph type="title"/>
          </p:nvPr>
        </p:nvSpPr>
        <p:spPr>
          <a:xfrm>
            <a:off x="254407" y="252866"/>
            <a:ext cx="78867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Ранние результаты подтверждают спрос</a:t>
            </a:r>
            <a:endParaRPr b="1"/>
          </a:p>
        </p:txBody>
      </p:sp>
      <p:sp>
        <p:nvSpPr>
          <p:cNvPr id="303" name="Google Shape;303;p48"/>
          <p:cNvSpPr txBox="1"/>
          <p:nvPr/>
        </p:nvSpPr>
        <p:spPr>
          <a:xfrm>
            <a:off x="4260351" y="1507475"/>
            <a:ext cx="4725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450 000 руб. ежемесячно, рост 35% в месяц</a:t>
            </a:r>
            <a:endParaRPr sz="700"/>
          </a:p>
        </p:txBody>
      </p:sp>
      <p:sp>
        <p:nvSpPr>
          <p:cNvPr id="304" name="Google Shape;304;p48"/>
          <p:cNvSpPr/>
          <p:nvPr/>
        </p:nvSpPr>
        <p:spPr>
          <a:xfrm>
            <a:off x="947600" y="1313375"/>
            <a:ext cx="3012300" cy="693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Выручка (MRR)</a:t>
            </a:r>
            <a:endParaRPr b="1" sz="3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947600" y="2149728"/>
            <a:ext cx="3012300" cy="693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Количество заказов</a:t>
            </a:r>
            <a:endParaRPr b="1"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6" name="Google Shape;306;p48"/>
          <p:cNvSpPr/>
          <p:nvPr/>
        </p:nvSpPr>
        <p:spPr>
          <a:xfrm>
            <a:off x="947600" y="2986080"/>
            <a:ext cx="3012300" cy="693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LTV/CAC</a:t>
            </a:r>
            <a:endParaRPr b="1" sz="33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7" name="Google Shape;307;p48"/>
          <p:cNvSpPr txBox="1"/>
          <p:nvPr/>
        </p:nvSpPr>
        <p:spPr>
          <a:xfrm>
            <a:off x="7990075" y="252875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8" name="Google Shape;308;p48"/>
          <p:cNvSpPr/>
          <p:nvPr/>
        </p:nvSpPr>
        <p:spPr>
          <a:xfrm>
            <a:off x="947600" y="3822430"/>
            <a:ext cx="3012300" cy="693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NPS</a:t>
            </a:r>
            <a:endParaRPr b="1" sz="33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9" name="Google Shape;309;p48"/>
          <p:cNvSpPr txBox="1"/>
          <p:nvPr/>
        </p:nvSpPr>
        <p:spPr>
          <a:xfrm>
            <a:off x="4260350" y="2343825"/>
            <a:ext cx="5184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15 завершенных заказов, 40 в процессе оформления</a:t>
            </a:r>
            <a:endParaRPr sz="700"/>
          </a:p>
        </p:txBody>
      </p:sp>
      <p:sp>
        <p:nvSpPr>
          <p:cNvPr id="310" name="Google Shape;310;p48"/>
          <p:cNvSpPr txBox="1"/>
          <p:nvPr/>
        </p:nvSpPr>
        <p:spPr>
          <a:xfrm>
            <a:off x="4260351" y="3180175"/>
            <a:ext cx="4725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12x (на текущей небольшой выборке)</a:t>
            </a:r>
            <a:endParaRPr sz="700"/>
          </a:p>
        </p:txBody>
      </p:sp>
      <p:sp>
        <p:nvSpPr>
          <p:cNvPr id="311" name="Google Shape;311;p48"/>
          <p:cNvSpPr txBox="1"/>
          <p:nvPr/>
        </p:nvSpPr>
        <p:spPr>
          <a:xfrm>
            <a:off x="4260351" y="4016525"/>
            <a:ext cx="472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22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+72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type="title"/>
          </p:nvPr>
        </p:nvSpPr>
        <p:spPr>
          <a:xfrm>
            <a:off x="254407" y="252866"/>
            <a:ext cx="7886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План выхода на прибыльность </a:t>
            </a:r>
            <a:endParaRPr b="1" sz="33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через 18 месяцев</a:t>
            </a:r>
            <a:endParaRPr b="1"/>
          </a:p>
        </p:txBody>
      </p:sp>
      <p:sp>
        <p:nvSpPr>
          <p:cNvPr id="317" name="Google Shape;317;p49"/>
          <p:cNvSpPr txBox="1"/>
          <p:nvPr/>
        </p:nvSpPr>
        <p:spPr>
          <a:xfrm>
            <a:off x="176559" y="3281625"/>
            <a:ext cx="28356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Выручка — </a:t>
            </a:r>
            <a:r>
              <a:rPr b="1" lang="ru" sz="1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45</a:t>
            </a: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млн руб., </a:t>
            </a:r>
            <a:endParaRPr sz="19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Убыток — </a:t>
            </a:r>
            <a:r>
              <a:rPr b="1" lang="ru" sz="1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12</a:t>
            </a: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млн руб. (инвестиции в рост)</a:t>
            </a:r>
            <a:endParaRPr sz="600"/>
          </a:p>
        </p:txBody>
      </p:sp>
      <p:sp>
        <p:nvSpPr>
          <p:cNvPr id="318" name="Google Shape;318;p49"/>
          <p:cNvSpPr txBox="1"/>
          <p:nvPr/>
        </p:nvSpPr>
        <p:spPr>
          <a:xfrm>
            <a:off x="3343298" y="3281620"/>
            <a:ext cx="24789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Выручка — </a:t>
            </a:r>
            <a:r>
              <a:rPr b="1" lang="ru" sz="1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180</a:t>
            </a: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млн руб., Выход на операционную безубыточность</a:t>
            </a:r>
            <a:endParaRPr b="0" i="0" sz="19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19" name="Google Shape;319;p49"/>
          <p:cNvSpPr txBox="1"/>
          <p:nvPr/>
        </p:nvSpPr>
        <p:spPr>
          <a:xfrm>
            <a:off x="6153350" y="3281625"/>
            <a:ext cx="2696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Выручка — </a:t>
            </a:r>
            <a:r>
              <a:rPr b="1" lang="ru" sz="1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450</a:t>
            </a: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млн руб., Чистая прибыль — </a:t>
            </a:r>
            <a:r>
              <a:rPr b="1" lang="ru" sz="1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45</a:t>
            </a: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млн руб. (10% маржа)</a:t>
            </a:r>
            <a:endParaRPr b="0" i="0" sz="19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20" name="Google Shape;320;p49"/>
          <p:cNvSpPr/>
          <p:nvPr/>
        </p:nvSpPr>
        <p:spPr>
          <a:xfrm>
            <a:off x="586158" y="2109625"/>
            <a:ext cx="2025000" cy="901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Год 1 (прогноз)</a:t>
            </a:r>
            <a:endParaRPr b="1" sz="1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1" name="Google Shape;321;p49"/>
          <p:cNvSpPr/>
          <p:nvPr/>
        </p:nvSpPr>
        <p:spPr>
          <a:xfrm>
            <a:off x="3527733" y="2109625"/>
            <a:ext cx="2025000" cy="901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Год 2 (прогноз)</a:t>
            </a:r>
            <a:endParaRPr b="1" sz="1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2" name="Google Shape;322;p49"/>
          <p:cNvSpPr/>
          <p:nvPr/>
        </p:nvSpPr>
        <p:spPr>
          <a:xfrm>
            <a:off x="6392533" y="2109625"/>
            <a:ext cx="2025000" cy="901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Год 3 (прогноз)</a:t>
            </a:r>
            <a:endParaRPr b="1" sz="19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7634975" y="467925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/>
          <p:nvPr>
            <p:ph type="title"/>
          </p:nvPr>
        </p:nvSpPr>
        <p:spPr>
          <a:xfrm>
            <a:off x="343200" y="410100"/>
            <a:ext cx="8248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Мы ищем $300,000 за 15% компании (оценка $2 млн)</a:t>
            </a:r>
            <a:endParaRPr b="1" sz="800"/>
          </a:p>
        </p:txBody>
      </p:sp>
      <p:sp>
        <p:nvSpPr>
          <p:cNvPr id="329" name="Google Shape;329;p50"/>
          <p:cNvSpPr/>
          <p:nvPr/>
        </p:nvSpPr>
        <p:spPr>
          <a:xfrm>
            <a:off x="470500" y="1259750"/>
            <a:ext cx="8248500" cy="3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 что пойдут инвестиции:</a:t>
            </a:r>
            <a:endParaRPr b="1" sz="1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50%</a:t>
            </a:r>
            <a:r>
              <a:rPr lang="ru" sz="1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— Маркетинг и привлечение пользователей: Масштабирование успешных каналов.</a:t>
            </a:r>
            <a:endParaRPr sz="1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30%</a:t>
            </a:r>
            <a:r>
              <a:rPr lang="ru" sz="1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— Разработка продукта: Улучшение ИИ, развитие мобильного приложения.</a:t>
            </a:r>
            <a:endParaRPr sz="1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20% </a:t>
            </a:r>
            <a:r>
              <a:rPr lang="ru" sz="1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— Операционные расходы и команда: Найм 2 ключевых специалистов (маркетолог, продажи).</a:t>
            </a:r>
            <a:endParaRPr sz="1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Ключевые вехи на эти деньги:</a:t>
            </a:r>
            <a:endParaRPr b="1" sz="1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Достичь ежемесячной выручки в $100k (MRR) через 12 месяцев.</a:t>
            </a:r>
            <a:endParaRPr sz="1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Заключить контракты с 20 фабриками в топ-30 городах России.</a:t>
            </a:r>
            <a:endParaRPr sz="1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Вывести компанию на операционную безубыточность к Q4 2025.</a:t>
            </a:r>
            <a:endParaRPr sz="16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/>
          <p:nvPr/>
        </p:nvSpPr>
        <p:spPr>
          <a:xfrm>
            <a:off x="6205241" y="335"/>
            <a:ext cx="2938800" cy="5142900"/>
          </a:xfrm>
          <a:prstGeom prst="rect">
            <a:avLst/>
          </a:prstGeom>
          <a:gradFill>
            <a:gsLst>
              <a:gs pos="0">
                <a:schemeClr val="accent2"/>
              </a:gs>
              <a:gs pos="5000">
                <a:schemeClr val="accent2"/>
              </a:gs>
              <a:gs pos="100000">
                <a:schemeClr val="accent3"/>
              </a:gs>
            </a:gsLst>
            <a:lin ang="13199916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68" r="258" t="0"/>
          <a:stretch/>
        </p:blipFill>
        <p:spPr>
          <a:xfrm flipH="1">
            <a:off x="4014919" y="294085"/>
            <a:ext cx="4555200" cy="4555200"/>
          </a:xfrm>
          <a:prstGeom prst="ellipse">
            <a:avLst/>
          </a:prstGeom>
          <a:gradFill>
            <a:gsLst>
              <a:gs pos="0">
                <a:srgbClr val="E4EDF1"/>
              </a:gs>
              <a:gs pos="100000">
                <a:srgbClr val="CCD9E1"/>
              </a:gs>
            </a:gsLst>
            <a:lin ang="0" scaled="0"/>
          </a:gradFill>
          <a:ln cap="flat" cmpd="sng" w="9525">
            <a:solidFill>
              <a:srgbClr val="AECA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6" name="Google Shape;336;p51"/>
          <p:cNvSpPr txBox="1"/>
          <p:nvPr>
            <p:ph type="title"/>
          </p:nvPr>
        </p:nvSpPr>
        <p:spPr>
          <a:xfrm>
            <a:off x="266233" y="521578"/>
            <a:ext cx="4396500" cy="4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3300"/>
              <a:t>Спасибо за внимание! Вопросы?</a:t>
            </a:r>
            <a:endParaRPr b="1" sz="3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t/>
            </a:r>
            <a:endParaRPr b="1" sz="3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1800"/>
              <a:t>Иван Петров, CEO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1800"/>
              <a:t>Телефон: +7 (999) 123-45-67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1800"/>
              <a:t>Email: i.petrov@domino.ru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1800"/>
              <a:t>Сайт: www.domino.ru 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1800"/>
              <a:t>(лендинг для инвесторов)</a:t>
            </a:r>
            <a:r>
              <a:rPr b="1" lang="ru" sz="3300"/>
              <a:t> </a:t>
            </a:r>
            <a:endParaRPr b="1" sz="3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/>
          <p:nvPr/>
        </p:nvSpPr>
        <p:spPr>
          <a:xfrm>
            <a:off x="6106367" y="4268018"/>
            <a:ext cx="2380800" cy="382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8" name="Google Shape;188;p39"/>
          <p:cNvSpPr/>
          <p:nvPr/>
        </p:nvSpPr>
        <p:spPr>
          <a:xfrm>
            <a:off x="7416010" y="4268018"/>
            <a:ext cx="1071000" cy="382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9" name="Google Shape;189;p39"/>
          <p:cNvSpPr txBox="1"/>
          <p:nvPr/>
        </p:nvSpPr>
        <p:spPr>
          <a:xfrm>
            <a:off x="6435733" y="4313121"/>
            <a:ext cx="2339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месяц</a:t>
            </a:r>
            <a:r>
              <a:rPr b="0" i="0" lang="ru" sz="1900" u="none" cap="none" strike="noStrik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              </a:t>
            </a:r>
            <a:r>
              <a:rPr lang="ru"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год</a:t>
            </a:r>
            <a:endParaRPr b="0" i="0" sz="1900" u="none" cap="none" strike="noStrik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90" name="Google Shape;190;p39"/>
          <p:cNvSpPr txBox="1"/>
          <p:nvPr/>
        </p:nvSpPr>
        <p:spPr>
          <a:xfrm>
            <a:off x="263075" y="925875"/>
            <a:ext cx="85488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«DOMINO» — технологии для создания идеального пространства</a:t>
            </a:r>
            <a:endParaRPr sz="4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6708725" y="268050"/>
            <a:ext cx="20667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39"/>
          <p:cNvSpPr txBox="1"/>
          <p:nvPr/>
        </p:nvSpPr>
        <p:spPr>
          <a:xfrm>
            <a:off x="332200" y="2596950"/>
            <a:ext cx="85488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Онлайн-конструктор с ИИ </a:t>
            </a:r>
            <a:endParaRPr sz="2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для проектирования и заказа индивидуальной мебели </a:t>
            </a:r>
            <a:endParaRPr sz="2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напрямую с фабрики</a:t>
            </a:r>
            <a:endParaRPr sz="2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>
            <p:ph type="title"/>
          </p:nvPr>
        </p:nvSpPr>
        <p:spPr>
          <a:xfrm>
            <a:off x="254407" y="252866"/>
            <a:ext cx="78867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Рынок индивидуальной мебели — это боль, медлительность и неоправданно высокие цены</a:t>
            </a:r>
            <a:endParaRPr b="1" sz="800"/>
          </a:p>
        </p:txBody>
      </p:sp>
      <p:sp>
        <p:nvSpPr>
          <p:cNvPr id="198" name="Google Shape;198;p40"/>
          <p:cNvSpPr txBox="1"/>
          <p:nvPr/>
        </p:nvSpPr>
        <p:spPr>
          <a:xfrm>
            <a:off x="2679324" y="1572050"/>
            <a:ext cx="59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Длительный процесс (2-4 месяца), завышенная цена в 2-3 раза из-за посредников (дизайнеров, салонов), неясность конечного результата</a:t>
            </a:r>
            <a:endParaRPr sz="700"/>
          </a:p>
        </p:txBody>
      </p:sp>
      <p:sp>
        <p:nvSpPr>
          <p:cNvPr id="199" name="Google Shape;199;p40"/>
          <p:cNvSpPr/>
          <p:nvPr/>
        </p:nvSpPr>
        <p:spPr>
          <a:xfrm>
            <a:off x="334225" y="1454000"/>
            <a:ext cx="2025000" cy="901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Для клиента</a:t>
            </a:r>
            <a:endParaRPr b="1"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40"/>
          <p:cNvSpPr/>
          <p:nvPr/>
        </p:nvSpPr>
        <p:spPr>
          <a:xfrm>
            <a:off x="334225" y="2788300"/>
            <a:ext cx="2025000" cy="901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Для фабрик</a:t>
            </a:r>
            <a:endParaRPr b="1" sz="33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1" name="Google Shape;201;p40"/>
          <p:cNvSpPr txBox="1"/>
          <p:nvPr/>
        </p:nvSpPr>
        <p:spPr>
          <a:xfrm>
            <a:off x="7634975" y="467925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2" name="Google Shape;202;p40"/>
          <p:cNvSpPr txBox="1"/>
          <p:nvPr/>
        </p:nvSpPr>
        <p:spPr>
          <a:xfrm>
            <a:off x="2679324" y="2961850"/>
            <a:ext cx="590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Низкая загрузка мощностей, сложность привлечения клиентов, зависимость от посредников</a:t>
            </a:r>
            <a:endParaRPr sz="700"/>
          </a:p>
        </p:txBody>
      </p:sp>
      <p:sp>
        <p:nvSpPr>
          <p:cNvPr id="203" name="Google Shape;203;p40"/>
          <p:cNvSpPr txBox="1"/>
          <p:nvPr/>
        </p:nvSpPr>
        <p:spPr>
          <a:xfrm>
            <a:off x="334225" y="4229425"/>
            <a:ext cx="820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b="1" lang="ru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Масштаб: Ежегодно россияне тратят на мебель &gt; 600 млрд руб., </a:t>
            </a: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из которых ~20% — сегмент индивидуального изготовления (&gt;120 млрд руб.), растущий на 15% в год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type="title"/>
          </p:nvPr>
        </p:nvSpPr>
        <p:spPr>
          <a:xfrm>
            <a:off x="254407" y="252866"/>
            <a:ext cx="7886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DOMINO — это экосистема «клиент-фабрика»</a:t>
            </a:r>
            <a:endParaRPr b="1"/>
          </a:p>
        </p:txBody>
      </p:sp>
      <p:sp>
        <p:nvSpPr>
          <p:cNvPr id="209" name="Google Shape;209;p41"/>
          <p:cNvSpPr txBox="1"/>
          <p:nvPr/>
        </p:nvSpPr>
        <p:spPr>
          <a:xfrm>
            <a:off x="176559" y="3281625"/>
            <a:ext cx="2835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Клиент сам создает дизайн </a:t>
            </a:r>
            <a:endParaRPr sz="19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в 3D за 15 минут</a:t>
            </a:r>
            <a:endParaRPr sz="600"/>
          </a:p>
        </p:txBody>
      </p:sp>
      <p:sp>
        <p:nvSpPr>
          <p:cNvPr id="210" name="Google Shape;210;p41"/>
          <p:cNvSpPr txBox="1"/>
          <p:nvPr/>
        </p:nvSpPr>
        <p:spPr>
          <a:xfrm>
            <a:off x="3343298" y="3281620"/>
            <a:ext cx="24789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Прямая интеграция с фабриками</a:t>
            </a:r>
            <a:endParaRPr b="0" i="0" sz="19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11" name="Google Shape;211;p41"/>
          <p:cNvSpPr txBox="1"/>
          <p:nvPr/>
        </p:nvSpPr>
        <p:spPr>
          <a:xfrm>
            <a:off x="6153350" y="3281625"/>
            <a:ext cx="26967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Срок изготовления — </a:t>
            </a:r>
            <a:endParaRPr sz="19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9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3 недели. Цена на 40% ниже рыночной за счет прямой модели</a:t>
            </a:r>
            <a:endParaRPr b="0" i="0" sz="19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12" name="Google Shape;212;p41"/>
          <p:cNvSpPr/>
          <p:nvPr/>
        </p:nvSpPr>
        <p:spPr>
          <a:xfrm>
            <a:off x="586158" y="2109625"/>
            <a:ext cx="2025000" cy="901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Онлайн-</a:t>
            </a:r>
            <a:endParaRPr b="1" sz="1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конструктор с ИИ</a:t>
            </a:r>
            <a:endParaRPr b="1" sz="1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3" name="Google Shape;213;p41"/>
          <p:cNvSpPr/>
          <p:nvPr/>
        </p:nvSpPr>
        <p:spPr>
          <a:xfrm>
            <a:off x="3527733" y="2109625"/>
            <a:ext cx="2025000" cy="901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Без посредников</a:t>
            </a:r>
            <a:endParaRPr b="1" sz="18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p41"/>
          <p:cNvSpPr/>
          <p:nvPr/>
        </p:nvSpPr>
        <p:spPr>
          <a:xfrm>
            <a:off x="6392533" y="2109625"/>
            <a:ext cx="2025000" cy="901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Скорость и цена</a:t>
            </a:r>
            <a:endParaRPr b="1" sz="19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41"/>
          <p:cNvSpPr txBox="1"/>
          <p:nvPr/>
        </p:nvSpPr>
        <p:spPr>
          <a:xfrm>
            <a:off x="7634975" y="467925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/>
          <p:nvPr>
            <p:ph type="title"/>
          </p:nvPr>
        </p:nvSpPr>
        <p:spPr>
          <a:xfrm>
            <a:off x="4887151" y="263650"/>
            <a:ext cx="3769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500"/>
              <a:t>Идеальный шторм </a:t>
            </a:r>
            <a:endParaRPr b="1" sz="2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500"/>
              <a:t>для изменения индустрии</a:t>
            </a:r>
            <a:endParaRPr b="1" sz="2500"/>
          </a:p>
        </p:txBody>
      </p:sp>
      <p:sp>
        <p:nvSpPr>
          <p:cNvPr id="221" name="Google Shape;221;p42"/>
          <p:cNvSpPr txBox="1"/>
          <p:nvPr>
            <p:ph idx="12" type="sldNum"/>
          </p:nvPr>
        </p:nvSpPr>
        <p:spPr>
          <a:xfrm>
            <a:off x="6691115" y="4722160"/>
            <a:ext cx="22389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22" name="Google Shape;222;p42"/>
          <p:cNvSpPr txBox="1"/>
          <p:nvPr/>
        </p:nvSpPr>
        <p:spPr>
          <a:xfrm>
            <a:off x="5227068" y="1321675"/>
            <a:ext cx="3625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Рост DIY (сделай сам):</a:t>
            </a: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Поколение Z и миллениалы хотят контролировать процесс</a:t>
            </a:r>
            <a:endParaRPr/>
          </a:p>
        </p:txBody>
      </p:sp>
      <p:sp>
        <p:nvSpPr>
          <p:cNvPr id="223" name="Google Shape;223;p42"/>
          <p:cNvSpPr txBox="1"/>
          <p:nvPr/>
        </p:nvSpPr>
        <p:spPr>
          <a:xfrm>
            <a:off x="5227068" y="2413450"/>
            <a:ext cx="3625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Развитие e-commerce:</a:t>
            </a: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Доверие к онлайн-покупкам сложных товаров</a:t>
            </a:r>
            <a:endParaRPr/>
          </a:p>
        </p:txBody>
      </p:sp>
      <p:sp>
        <p:nvSpPr>
          <p:cNvPr id="224" name="Google Shape;224;p42"/>
          <p:cNvSpPr txBox="1"/>
          <p:nvPr/>
        </p:nvSpPr>
        <p:spPr>
          <a:xfrm>
            <a:off x="5227068" y="3182775"/>
            <a:ext cx="3625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Цифровизация производства:</a:t>
            </a: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Фабрики готовы к автоматизации заказов</a:t>
            </a:r>
            <a:endParaRPr/>
          </a:p>
        </p:txBody>
      </p:sp>
      <p:sp>
        <p:nvSpPr>
          <p:cNvPr id="225" name="Google Shape;225;p42"/>
          <p:cNvSpPr txBox="1"/>
          <p:nvPr/>
        </p:nvSpPr>
        <p:spPr>
          <a:xfrm>
            <a:off x="5227076" y="4083075"/>
            <a:ext cx="3625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Пост-пандемический тренд: </a:t>
            </a: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Осознанное инвестирование в комфорт дома</a:t>
            </a:r>
            <a:endParaRPr/>
          </a:p>
        </p:txBody>
      </p:sp>
      <p:sp>
        <p:nvSpPr>
          <p:cNvPr id="226" name="Google Shape;226;p42"/>
          <p:cNvSpPr/>
          <p:nvPr/>
        </p:nvSpPr>
        <p:spPr>
          <a:xfrm flipH="1">
            <a:off x="4980790" y="1407745"/>
            <a:ext cx="1923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2"/>
          <p:cNvSpPr/>
          <p:nvPr/>
        </p:nvSpPr>
        <p:spPr>
          <a:xfrm flipH="1">
            <a:off x="4980790" y="2483407"/>
            <a:ext cx="1923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2"/>
          <p:cNvSpPr/>
          <p:nvPr/>
        </p:nvSpPr>
        <p:spPr>
          <a:xfrm flipH="1">
            <a:off x="4980790" y="3244695"/>
            <a:ext cx="1923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2"/>
          <p:cNvSpPr/>
          <p:nvPr/>
        </p:nvSpPr>
        <p:spPr>
          <a:xfrm flipH="1">
            <a:off x="4980790" y="4186637"/>
            <a:ext cx="1923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044" l="-1449" r="1450" t="29208"/>
          <a:stretch/>
        </p:blipFill>
        <p:spPr>
          <a:xfrm>
            <a:off x="-2856146" y="-1183124"/>
            <a:ext cx="7509600" cy="750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/>
        </p:nvSpPr>
        <p:spPr>
          <a:xfrm>
            <a:off x="162984" y="2950190"/>
            <a:ext cx="1937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18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Розничный рынок мебели в России = &gt;600 млрд руб./год</a:t>
            </a:r>
            <a:endParaRPr sz="900"/>
          </a:p>
        </p:txBody>
      </p:sp>
      <p:sp>
        <p:nvSpPr>
          <p:cNvPr id="236" name="Google Shape;236;p43"/>
          <p:cNvSpPr/>
          <p:nvPr/>
        </p:nvSpPr>
        <p:spPr>
          <a:xfrm>
            <a:off x="605934" y="1710144"/>
            <a:ext cx="1051500" cy="10515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TAM</a:t>
            </a:r>
            <a:endParaRPr sz="36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37" name="Google Shape;237;p43"/>
          <p:cNvSpPr txBox="1"/>
          <p:nvPr/>
        </p:nvSpPr>
        <p:spPr>
          <a:xfrm>
            <a:off x="2958150" y="2950200"/>
            <a:ext cx="2493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18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Онлайн-продажи мебели + сегмент индивидуального изготовления = </a:t>
            </a:r>
            <a:endParaRPr sz="1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18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~150 млрд руб./год</a:t>
            </a:r>
            <a:endParaRPr b="0" i="0" sz="1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38" name="Google Shape;238;p43"/>
          <p:cNvSpPr/>
          <p:nvPr/>
        </p:nvSpPr>
        <p:spPr>
          <a:xfrm>
            <a:off x="3679053" y="1710144"/>
            <a:ext cx="1051500" cy="1051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SAM</a:t>
            </a:r>
            <a:endParaRPr sz="7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39" name="Google Shape;239;p43"/>
          <p:cNvSpPr txBox="1"/>
          <p:nvPr/>
        </p:nvSpPr>
        <p:spPr>
          <a:xfrm>
            <a:off x="5955478" y="2950200"/>
            <a:ext cx="263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18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Целевая аудитория в городах-миллионниках, </a:t>
            </a:r>
            <a:endParaRPr sz="1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18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готовых к онлайн-покупке = </a:t>
            </a:r>
            <a:endParaRPr sz="1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18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&gt;15 млрд руб./год к 3-му году работы</a:t>
            </a:r>
            <a:endParaRPr b="0" i="0" sz="16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40" name="Google Shape;240;p43"/>
          <p:cNvSpPr/>
          <p:nvPr/>
        </p:nvSpPr>
        <p:spPr>
          <a:xfrm>
            <a:off x="6748213" y="1710144"/>
            <a:ext cx="1051500" cy="10515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SOM</a:t>
            </a:r>
            <a:endParaRPr sz="24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41" name="Google Shape;241;p43"/>
          <p:cNvSpPr txBox="1"/>
          <p:nvPr>
            <p:ph type="title"/>
          </p:nvPr>
        </p:nvSpPr>
        <p:spPr>
          <a:xfrm>
            <a:off x="537000" y="523000"/>
            <a:ext cx="73356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Размер рынка (TAM, SAM, SOM)</a:t>
            </a:r>
            <a:endParaRPr b="1" sz="800"/>
          </a:p>
        </p:txBody>
      </p:sp>
      <p:sp>
        <p:nvSpPr>
          <p:cNvPr id="242" name="Google Shape;242;p43"/>
          <p:cNvSpPr txBox="1"/>
          <p:nvPr/>
        </p:nvSpPr>
        <p:spPr>
          <a:xfrm>
            <a:off x="7634975" y="198900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>
            <p:ph type="title"/>
          </p:nvPr>
        </p:nvSpPr>
        <p:spPr>
          <a:xfrm>
            <a:off x="5113115" y="351766"/>
            <a:ext cx="33585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600"/>
              <a:t>Ключевые особенности продукта</a:t>
            </a:r>
            <a:endParaRPr b="1" sz="2600"/>
          </a:p>
        </p:txBody>
      </p:sp>
      <p:sp>
        <p:nvSpPr>
          <p:cNvPr id="248" name="Google Shape;248;p44"/>
          <p:cNvSpPr txBox="1"/>
          <p:nvPr>
            <p:ph idx="12" type="sldNum"/>
          </p:nvPr>
        </p:nvSpPr>
        <p:spPr>
          <a:xfrm>
            <a:off x="6825598" y="4680835"/>
            <a:ext cx="20574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49" name="Google Shape;249;p44"/>
          <p:cNvSpPr txBox="1"/>
          <p:nvPr/>
        </p:nvSpPr>
        <p:spPr>
          <a:xfrm>
            <a:off x="5481795" y="1394675"/>
            <a:ext cx="3351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ИИ-помощник по дизайну: </a:t>
            </a: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Анализирует фото помещения и предлагает варианты расстановки</a:t>
            </a:r>
            <a:endParaRPr/>
          </a:p>
        </p:txBody>
      </p:sp>
      <p:sp>
        <p:nvSpPr>
          <p:cNvPr id="250" name="Google Shape;250;p44"/>
          <p:cNvSpPr txBox="1"/>
          <p:nvPr/>
        </p:nvSpPr>
        <p:spPr>
          <a:xfrm>
            <a:off x="5481797" y="2493916"/>
            <a:ext cx="3089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AR-примерка: </a:t>
            </a: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Через камеру смартфона можно «поставить» мебель в свою комнату</a:t>
            </a:r>
            <a:endParaRPr/>
          </a:p>
        </p:txBody>
      </p:sp>
      <p:sp>
        <p:nvSpPr>
          <p:cNvPr id="251" name="Google Shape;251;p44"/>
          <p:cNvSpPr txBox="1"/>
          <p:nvPr/>
        </p:nvSpPr>
        <p:spPr>
          <a:xfrm>
            <a:off x="5481801" y="3593183"/>
            <a:ext cx="3477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Интеграция с фабриками в режиме реального времени: </a:t>
            </a: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Автоматический расчет стоимости и сроков</a:t>
            </a:r>
            <a:endParaRPr/>
          </a:p>
        </p:txBody>
      </p:sp>
      <p:sp>
        <p:nvSpPr>
          <p:cNvPr id="252" name="Google Shape;252;p44"/>
          <p:cNvSpPr/>
          <p:nvPr/>
        </p:nvSpPr>
        <p:spPr>
          <a:xfrm flipH="1">
            <a:off x="5183889" y="1588695"/>
            <a:ext cx="1980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4"/>
          <p:cNvSpPr/>
          <p:nvPr/>
        </p:nvSpPr>
        <p:spPr>
          <a:xfrm flipH="1">
            <a:off x="5183889" y="2660425"/>
            <a:ext cx="1980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4"/>
          <p:cNvSpPr/>
          <p:nvPr/>
        </p:nvSpPr>
        <p:spPr>
          <a:xfrm flipH="1">
            <a:off x="5183889" y="3721091"/>
            <a:ext cx="1980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701" l="-11050" r="11049" t="17694"/>
          <a:stretch/>
        </p:blipFill>
        <p:spPr>
          <a:xfrm>
            <a:off x="-2856146" y="-1183124"/>
            <a:ext cx="7509600" cy="750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56" name="Google Shape;256;p44"/>
          <p:cNvSpPr txBox="1"/>
          <p:nvPr/>
        </p:nvSpPr>
        <p:spPr>
          <a:xfrm>
            <a:off x="7591575" y="286150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5"/>
          <p:cNvSpPr txBox="1"/>
          <p:nvPr>
            <p:ph type="title"/>
          </p:nvPr>
        </p:nvSpPr>
        <p:spPr>
          <a:xfrm>
            <a:off x="343200" y="410100"/>
            <a:ext cx="82485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Комиссия с оборота экосистемы</a:t>
            </a:r>
            <a:endParaRPr b="1"/>
          </a:p>
        </p:txBody>
      </p:sp>
      <p:sp>
        <p:nvSpPr>
          <p:cNvPr id="262" name="Google Shape;262;p45"/>
          <p:cNvSpPr/>
          <p:nvPr/>
        </p:nvSpPr>
        <p:spPr>
          <a:xfrm>
            <a:off x="470500" y="1259750"/>
            <a:ext cx="8248500" cy="3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Модель: Transaction Fee.</a:t>
            </a:r>
            <a:endParaRPr b="1"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" sz="15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Взимаем </a:t>
            </a:r>
            <a:r>
              <a:rPr b="1"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15%</a:t>
            </a:r>
            <a:r>
              <a:rPr lang="ru" sz="15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от стоимости каждого заказа, проходящего через нашу платформу.</a:t>
            </a:r>
            <a:endParaRPr sz="15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swald Light"/>
              <a:buChar char="●"/>
            </a:pPr>
            <a:r>
              <a:rPr lang="ru" sz="15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Клиент платит нам. Мы удерживаем комиссию и переводим остаток фабрике.</a:t>
            </a:r>
            <a:endParaRPr sz="15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Метрики (на основе пилота):</a:t>
            </a:r>
            <a:endParaRPr b="1"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Средний чек (AOV):</a:t>
            </a:r>
            <a:r>
              <a:rPr lang="ru" sz="15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120 000 руб.</a:t>
            </a:r>
            <a:endParaRPr sz="15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LTV (ценность клиента): </a:t>
            </a:r>
            <a:r>
              <a:rPr lang="ru" sz="15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~360 000 руб. (3 заказа за время пользования платформой).</a:t>
            </a:r>
            <a:endParaRPr sz="15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CAC (стоимость привлечения): </a:t>
            </a:r>
            <a:r>
              <a:rPr lang="ru" sz="15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~30 000 руб. (таргетированная реклама, контент-маркетинг). </a:t>
            </a:r>
            <a:r>
              <a:rPr b="1"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LTV/CAC = 12x.</a:t>
            </a:r>
            <a:endParaRPr b="1"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/>
          <p:nvPr/>
        </p:nvSpPr>
        <p:spPr>
          <a:xfrm>
            <a:off x="254400" y="1755150"/>
            <a:ext cx="2824200" cy="10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Hoff, аналоги IKEA:</a:t>
            </a:r>
            <a:endParaRPr b="1" sz="2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низкая кастомизация, низкая цена</a:t>
            </a:r>
            <a:endParaRPr b="1" sz="2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8" name="Google Shape;268;p46"/>
          <p:cNvSpPr txBox="1"/>
          <p:nvPr>
            <p:ph type="title"/>
          </p:nvPr>
        </p:nvSpPr>
        <p:spPr>
          <a:xfrm>
            <a:off x="254407" y="242002"/>
            <a:ext cx="78867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3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Мы занимаем уникальную нишу между конструкторами и фабриками</a:t>
            </a:r>
            <a:endParaRPr b="1"/>
          </a:p>
        </p:txBody>
      </p:sp>
      <p:sp>
        <p:nvSpPr>
          <p:cNvPr id="269" name="Google Shape;269;p46"/>
          <p:cNvSpPr/>
          <p:nvPr/>
        </p:nvSpPr>
        <p:spPr>
          <a:xfrm>
            <a:off x="300750" y="2993750"/>
            <a:ext cx="27315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Не наши конкуренты, </a:t>
            </a:r>
            <a:endParaRPr sz="2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мы за индивидуальность</a:t>
            </a:r>
            <a:endParaRPr sz="2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70" name="Google Shape;270;p46"/>
          <p:cNvSpPr/>
          <p:nvPr/>
        </p:nvSpPr>
        <p:spPr>
          <a:xfrm>
            <a:off x="3086875" y="2993750"/>
            <a:ext cx="28242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Наша цель — </a:t>
            </a:r>
            <a:endParaRPr sz="2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предложить то же качество, но дешевле и быстрее</a:t>
            </a:r>
            <a:endParaRPr sz="2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71" name="Google Shape;271;p46"/>
          <p:cNvSpPr/>
          <p:nvPr/>
        </p:nvSpPr>
        <p:spPr>
          <a:xfrm>
            <a:off x="5899775" y="2993750"/>
            <a:ext cx="2824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Не продают мебель, </a:t>
            </a:r>
            <a:endParaRPr sz="2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только визуализацию</a:t>
            </a:r>
            <a:endParaRPr sz="2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72" name="Google Shape;272;p46"/>
          <p:cNvSpPr/>
          <p:nvPr/>
        </p:nvSpPr>
        <p:spPr>
          <a:xfrm>
            <a:off x="3133225" y="1755150"/>
            <a:ext cx="2731500" cy="98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Салоны мебели: высокая кастомизация, </a:t>
            </a:r>
            <a:endParaRPr b="1" sz="2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высокая цена</a:t>
            </a:r>
            <a:endParaRPr b="1" sz="2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3" name="Google Shape;273;p46"/>
          <p:cNvSpPr/>
          <p:nvPr/>
        </p:nvSpPr>
        <p:spPr>
          <a:xfrm>
            <a:off x="5946125" y="1755150"/>
            <a:ext cx="27315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Онлайн-конструкторы: например, </a:t>
            </a:r>
            <a:endParaRPr b="1" sz="2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Planner 5D</a:t>
            </a:r>
            <a:endParaRPr b="1" sz="200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4" name="Google Shape;274;p46"/>
          <p:cNvSpPr/>
          <p:nvPr/>
        </p:nvSpPr>
        <p:spPr>
          <a:xfrm>
            <a:off x="300750" y="4141750"/>
            <a:ext cx="8699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Наше УТП: </a:t>
            </a:r>
            <a:endParaRPr b="1"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Единственная платформа, которая дает полный цикл: от идеи до изготовления по доступной цене</a:t>
            </a:r>
            <a:endParaRPr b="1"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IT Pitch de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